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116ce0c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116ce0c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0116ce0c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0116ce0c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0116cab1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0116cab1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116cab1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0116cab1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6eb70e5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6eb70e5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0116ce0c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0116ce0c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One is based on the mean decrease of accuracy in predictions on the out of bag samples when a given variable is excluded from the model. The second is a measure of the total decrease in node impurity that results from splits over that variable, averaged over all trees.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eb70e5c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eb70e5c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One is based on the mean decrease of accuracy in predictions on the out of bag samples when a given variable is excluded from the model. The second is a measure of the total decrease in node impurity that results from splits over that variable, averaged over all trees.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70802003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70802003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70802003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70802003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6eb70e5c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6eb70e5c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0116ce0c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0116ce0c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4ba19612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4ba19612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6eb70e5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6eb70e5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 of this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0116ce0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0116ce0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analysis report, we address three main problems.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problem is determining whether or not there is a correlation between receiving a test prep and getting a higher total test score. This test score is calculated by combining Reading, Math, and Writing scores.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second problem is analyzing if a student’s parental level of education has an effect on the student’s performance on the standardized test.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third problem, we predict the overall test score given the attributes from our data set.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70802003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70802003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Jeniffer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b70e5c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b70e5c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- get graphs from Weiming  ----  how we explored our data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0802003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0802003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0802003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0802003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(Weiming) --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6eb70e5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6eb70e5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gif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6.gi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FF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48915" y="177849"/>
            <a:ext cx="2846159" cy="2855328"/>
            <a:chOff x="2069200" y="-121725"/>
            <a:chExt cx="4876900" cy="4719550"/>
          </a:xfrm>
        </p:grpSpPr>
        <p:pic>
          <p:nvPicPr>
            <p:cNvPr id="55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69200" y="-121725"/>
              <a:ext cx="4876900" cy="4719550"/>
            </a:xfrm>
            <a:prstGeom prst="rect">
              <a:avLst/>
            </a:prstGeom>
            <a:noFill/>
            <a:ln>
              <a:noFill/>
            </a:ln>
            <a:effectLst>
              <a:outerShdw blurRad="542925" dist="209550" dir="5400000" algn="bl" rotWithShape="0">
                <a:srgbClr val="000000">
                  <a:alpha val="23000"/>
                </a:srgbClr>
              </a:outerShdw>
            </a:effectLst>
          </p:spPr>
        </p:pic>
        <p:sp>
          <p:nvSpPr>
            <p:cNvPr id="56" name="Google Shape;56;p13"/>
            <p:cNvSpPr/>
            <p:nvPr/>
          </p:nvSpPr>
          <p:spPr>
            <a:xfrm>
              <a:off x="2828225" y="443875"/>
              <a:ext cx="3527400" cy="3511800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72539">
            <a:off x="-1714758" y="1794042"/>
            <a:ext cx="1092189" cy="1555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3"/>
          <p:cNvGrpSpPr/>
          <p:nvPr/>
        </p:nvGrpSpPr>
        <p:grpSpPr>
          <a:xfrm>
            <a:off x="2691879" y="2685890"/>
            <a:ext cx="3760252" cy="1259914"/>
            <a:chOff x="2700750" y="2929776"/>
            <a:chExt cx="3941977" cy="1178150"/>
          </a:xfrm>
        </p:grpSpPr>
        <p:pic>
          <p:nvPicPr>
            <p:cNvPr id="59" name="Google Shape;5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" flipH="1">
              <a:off x="2700750" y="3025126"/>
              <a:ext cx="885888" cy="1082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29222" y="3025125"/>
              <a:ext cx="1075853" cy="1082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7">
              <a:alphaModFix/>
            </a:blip>
            <a:srcRect l="38442" t="37123" r="48203" b="29495"/>
            <a:stretch/>
          </p:blipFill>
          <p:spPr>
            <a:xfrm>
              <a:off x="5804825" y="2929776"/>
              <a:ext cx="837902" cy="117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3"/>
          <p:cNvSpPr txBox="1"/>
          <p:nvPr/>
        </p:nvSpPr>
        <p:spPr>
          <a:xfrm>
            <a:off x="2252500" y="3888425"/>
            <a:ext cx="52716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Jennifer </a:t>
            </a:r>
            <a:r>
              <a:rPr lang="en-GB" sz="1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           	</a:t>
            </a:r>
            <a:r>
              <a:rPr lang="en-GB" sz="1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Weiming</a:t>
            </a:r>
            <a:r>
              <a:rPr lang="en-GB" sz="1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	Anastasiya</a:t>
            </a:r>
            <a:endParaRPr sz="2500" b="1" dirty="0">
              <a:solidFill>
                <a:srgbClr val="2ECC7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80376">
            <a:off x="-213401" y="274550"/>
            <a:ext cx="1893101" cy="255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046" y="139721"/>
            <a:ext cx="3325325" cy="27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5912" y="3294500"/>
            <a:ext cx="2164051" cy="151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5500" y="3294491"/>
            <a:ext cx="1257000" cy="23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119100" y="175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Stepwise Forward Selection 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l="7672" t="28868" r="35240" b="10418"/>
          <a:stretch/>
        </p:blipFill>
        <p:spPr>
          <a:xfrm>
            <a:off x="211850" y="833525"/>
            <a:ext cx="5220024" cy="31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l="7512" t="68168" r="31213" b="16950"/>
          <a:stretch/>
        </p:blipFill>
        <p:spPr>
          <a:xfrm>
            <a:off x="211850" y="4148475"/>
            <a:ext cx="6265925" cy="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119100" y="175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Regression with Plot  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763" y="1337825"/>
            <a:ext cx="4682475" cy="36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813925" y="748563"/>
            <a:ext cx="7367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GB" sz="1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he </a:t>
            </a:r>
            <a:r>
              <a:rPr lang="en-GB" sz="18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MSE</a:t>
            </a:r>
            <a:r>
              <a:rPr lang="en-GB" sz="1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is </a:t>
            </a:r>
            <a:r>
              <a:rPr lang="en-GB" sz="18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1428</a:t>
            </a:r>
            <a:endParaRPr sz="1800" b="1">
              <a:solidFill>
                <a:srgbClr val="586FF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311700" y="1054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1000 records </a:t>
            </a:r>
            <a:r>
              <a:rPr lang="en-GB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with 1 continuous response “</a:t>
            </a:r>
            <a:r>
              <a:rPr lang="en-GB" sz="14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overallscore</a:t>
            </a:r>
            <a:r>
              <a:rPr lang="en-GB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” (the total score of Math, Reading and Writing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70% training and 30% testing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Predict “overallscore” using Input - 5 categorical variables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48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 Tree 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5" y="2571750"/>
            <a:ext cx="8956526" cy="1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311700" y="1054725"/>
            <a:ext cx="621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lang="en-GB" sz="1300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K-fold cross-validation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to determine the optimal subtree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cv.tree()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function reports the number of terminal nodes of each tree considered and the corresponding error rate.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8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 Tree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75" y="2035075"/>
            <a:ext cx="6219675" cy="30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MSE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between </a:t>
            </a:r>
            <a:r>
              <a:rPr lang="en-GB" sz="13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True value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GB" sz="13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Predicted value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is 1517.304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348700" y="48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 Tree 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25" y="1641875"/>
            <a:ext cx="8398951" cy="30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348700" y="48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Ensemble Algorithms: Bagging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l="2912" b="62312"/>
          <a:stretch/>
        </p:blipFill>
        <p:spPr>
          <a:xfrm>
            <a:off x="4777275" y="3463550"/>
            <a:ext cx="3735100" cy="7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l="2008" t="37857"/>
          <a:stretch/>
        </p:blipFill>
        <p:spPr>
          <a:xfrm>
            <a:off x="-3613950" y="4168900"/>
            <a:ext cx="3270450" cy="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l="2912"/>
          <a:stretch/>
        </p:blipFill>
        <p:spPr>
          <a:xfrm>
            <a:off x="-4307250" y="2332875"/>
            <a:ext cx="3735100" cy="18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-391275" y="2512713"/>
            <a:ext cx="3804000" cy="15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Race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Ethnicity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Parental Level of Education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Gender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Lunch 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61825" y="2395588"/>
            <a:ext cx="31290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Bagging 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uses all 5 predictors: </a:t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461825" y="1287750"/>
            <a:ext cx="4068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Bagging: 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improves the accuracy &amp; stability of our Regression Tree model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l="663" t="68033" r="72358" b="6307"/>
          <a:stretch/>
        </p:blipFill>
        <p:spPr>
          <a:xfrm>
            <a:off x="4799413" y="1393351"/>
            <a:ext cx="3611174" cy="18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533475" y="1883063"/>
            <a:ext cx="4243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200"/>
              <a:buFont typeface="Lato"/>
              <a:buChar char="●"/>
            </a:pPr>
            <a:r>
              <a:rPr lang="en-GB"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Bootstrap Aggregating </a:t>
            </a:r>
            <a:r>
              <a:rPr lang="en-GB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- sample with replacement</a:t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461829" y="4102125"/>
            <a:ext cx="4068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Mean value: 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shows the performance of bagging 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48700" y="48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Ensemble Algorithms: Random Forest</a:t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394225" y="1327250"/>
            <a:ext cx="4106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Random Forest: 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Bagging + Decision Tree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l="2008" t="37857"/>
          <a:stretch/>
        </p:blipFill>
        <p:spPr>
          <a:xfrm>
            <a:off x="5086531" y="1767425"/>
            <a:ext cx="3527244" cy="10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430875" y="1638100"/>
            <a:ext cx="3344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uses a random split  with replacement  at 2 predictors (5 / 3 = 2)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-4363250" y="3973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Each model’s performance was evaluated by calculating the</a:t>
            </a:r>
            <a:r>
              <a:rPr lang="en-GB" sz="1300" b="1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MSE</a:t>
            </a:r>
            <a:r>
              <a:rPr lang="en-GB" sz="1300" b="1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2ECC7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376225" y="2571750"/>
            <a:ext cx="4142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Mean value: 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shows the performance of Random Forest 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Mean is lower for </a:t>
            </a:r>
            <a:r>
              <a:rPr lang="en-GB" sz="13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Random Forest =&gt; less errors</a:t>
            </a:r>
            <a:endParaRPr sz="1300" b="1">
              <a:solidFill>
                <a:srgbClr val="586FF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376225" y="3431875"/>
            <a:ext cx="4142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Random Forest: 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was used to help evaluate which variable was more important for the total test score</a:t>
            </a:r>
            <a:endParaRPr sz="1300" b="1">
              <a:solidFill>
                <a:srgbClr val="586FF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300" y="902950"/>
            <a:ext cx="4085375" cy="33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348700" y="48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 of Each Variable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25" y="3008799"/>
            <a:ext cx="3717775" cy="10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412025" y="1102500"/>
            <a:ext cx="40854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The importance of each variable was evaluated using: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540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200"/>
              <a:buFont typeface="Lato"/>
              <a:buChar char="●"/>
            </a:pPr>
            <a:r>
              <a:rPr lang="en-GB" sz="12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importance() </a:t>
            </a:r>
            <a:r>
              <a:rPr lang="en-GB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- mean decrease of accuracy in predictions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540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Char char="●"/>
            </a:pPr>
            <a:r>
              <a:rPr lang="en-GB" sz="12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varImpPlot()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total decrease in node impurity</a:t>
            </a:r>
            <a:endParaRPr sz="1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573275" y="2301050"/>
            <a:ext cx="38376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 b="1">
                <a:solidFill>
                  <a:srgbClr val="2ECC7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Lunch, test prep, parental level</a:t>
            </a:r>
            <a:r>
              <a:rPr lang="en-GB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150" b="1">
                <a:solidFill>
                  <a:srgbClr val="2ECC7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education</a:t>
            </a:r>
            <a:r>
              <a:rPr lang="en-GB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give the best prediction and contribute most to the model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175" y="-112775"/>
            <a:ext cx="5520000" cy="56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306275" y="2126475"/>
            <a:ext cx="46371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Model </a:t>
            </a:r>
            <a:endParaRPr sz="25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ECC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Choosing the optimal model </a:t>
            </a:r>
            <a:endParaRPr sz="1800" b="1">
              <a:solidFill>
                <a:srgbClr val="2ECC7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" flipH="1">
            <a:off x="0" y="3590425"/>
            <a:ext cx="1270666" cy="15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6900" y="1124750"/>
            <a:ext cx="4006552" cy="30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348700" y="48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Model &amp; Results</a:t>
            </a:r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body" idx="1"/>
          </p:nvPr>
        </p:nvSpPr>
        <p:spPr>
          <a:xfrm>
            <a:off x="441750" y="3729925"/>
            <a:ext cx="823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Is there a correlation between test prep and a higher total score? </a:t>
            </a:r>
            <a:r>
              <a:rPr lang="en-GB" sz="13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1300" b="1">
              <a:solidFill>
                <a:srgbClr val="586FF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Which variable highly contributes to students exam performance? </a:t>
            </a:r>
            <a:r>
              <a:rPr lang="en-GB" sz="13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Multiple variables</a:t>
            </a:r>
            <a:endParaRPr sz="1300" b="1">
              <a:solidFill>
                <a:srgbClr val="586FF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Predict the overall test score from inputted variables. </a:t>
            </a:r>
            <a:r>
              <a:rPr lang="en-GB" sz="13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With all other predictors held fixed, an increase to a predictor in the increase column or a decrease to a predictor in decrease column would result to an increase to the student’s overall score.</a:t>
            </a:r>
            <a:endParaRPr sz="1300" b="1">
              <a:solidFill>
                <a:srgbClr val="586FF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50" y="1645575"/>
            <a:ext cx="3437850" cy="18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261875" y="918500"/>
            <a:ext cx="7225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700"/>
              <a:buFont typeface="Lato"/>
              <a:buChar char="●"/>
            </a:pPr>
            <a:r>
              <a:rPr lang="en-GB" sz="17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Linear regression model</a:t>
            </a:r>
            <a:r>
              <a:rPr lang="en-GB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is the better model with </a:t>
            </a:r>
            <a:r>
              <a:rPr lang="en-GB" sz="17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lowest MSE</a:t>
            </a:r>
            <a:endParaRPr sz="1700" b="1">
              <a:solidFill>
                <a:srgbClr val="586FF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825" y="1645575"/>
            <a:ext cx="4536624" cy="18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 descr="Classroom Wallpapers - Top Free Classroom Background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FFD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32"/>
          <p:cNvGrpSpPr/>
          <p:nvPr/>
        </p:nvGrpSpPr>
        <p:grpSpPr>
          <a:xfrm>
            <a:off x="3148915" y="177849"/>
            <a:ext cx="2846159" cy="2855328"/>
            <a:chOff x="2069200" y="-121725"/>
            <a:chExt cx="4876900" cy="4719550"/>
          </a:xfrm>
        </p:grpSpPr>
        <p:pic>
          <p:nvPicPr>
            <p:cNvPr id="236" name="Google Shape;23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69200" y="-121725"/>
              <a:ext cx="4876900" cy="4719550"/>
            </a:xfrm>
            <a:prstGeom prst="rect">
              <a:avLst/>
            </a:prstGeom>
            <a:noFill/>
            <a:ln>
              <a:noFill/>
            </a:ln>
            <a:effectLst>
              <a:outerShdw blurRad="542925" dist="209550" dir="5400000" algn="bl" rotWithShape="0">
                <a:srgbClr val="000000">
                  <a:alpha val="23000"/>
                </a:srgbClr>
              </a:outerShdw>
            </a:effectLst>
          </p:spPr>
        </p:pic>
        <p:sp>
          <p:nvSpPr>
            <p:cNvPr id="237" name="Google Shape;237;p32"/>
            <p:cNvSpPr/>
            <p:nvPr/>
          </p:nvSpPr>
          <p:spPr>
            <a:xfrm>
              <a:off x="2828225" y="443875"/>
              <a:ext cx="3527400" cy="3511800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32"/>
          <p:cNvGrpSpPr/>
          <p:nvPr/>
        </p:nvGrpSpPr>
        <p:grpSpPr>
          <a:xfrm>
            <a:off x="2353815" y="3619375"/>
            <a:ext cx="4686785" cy="1555526"/>
            <a:chOff x="2700750" y="2977440"/>
            <a:chExt cx="3971179" cy="1178161"/>
          </a:xfrm>
        </p:grpSpPr>
        <p:pic>
          <p:nvPicPr>
            <p:cNvPr id="239" name="Google Shape;23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" flipH="1">
              <a:off x="2700750" y="3025126"/>
              <a:ext cx="885888" cy="1082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29222" y="3025125"/>
              <a:ext cx="1075853" cy="1082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2"/>
            <p:cNvPicPr preferRelativeResize="0"/>
            <p:nvPr/>
          </p:nvPicPr>
          <p:blipFill rotWithShape="1">
            <a:blip r:embed="rId6">
              <a:alphaModFix/>
            </a:blip>
            <a:srcRect l="38442" t="37123" r="48203" b="29495"/>
            <a:stretch/>
          </p:blipFill>
          <p:spPr>
            <a:xfrm>
              <a:off x="5786041" y="2977440"/>
              <a:ext cx="885888" cy="11781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" name="Google Shape;24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80376">
            <a:off x="-213401" y="274550"/>
            <a:ext cx="1893101" cy="255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9046" y="139721"/>
            <a:ext cx="3325325" cy="27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5912" y="3294500"/>
            <a:ext cx="2164051" cy="151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50625" y="3381666"/>
            <a:ext cx="1257000" cy="23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/>
        </p:nvSpPr>
        <p:spPr>
          <a:xfrm>
            <a:off x="3569875" y="2854875"/>
            <a:ext cx="24252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EEEEEE"/>
                </a:solidFill>
              </a:rPr>
              <a:t>Thank You!</a:t>
            </a:r>
            <a:endParaRPr sz="2700" b="1">
              <a:solidFill>
                <a:srgbClr val="EEEEEE"/>
              </a:solidFill>
            </a:endParaRPr>
          </a:p>
        </p:txBody>
      </p:sp>
      <p:pic>
        <p:nvPicPr>
          <p:cNvPr id="247" name="Google Shape;247;p32" descr="CHANNEL Shiny Jirachi - English - Project Pokemon Forums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8275" y="1244275"/>
            <a:ext cx="1822800" cy="18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 descr="CHANNEL Shiny Jirachi - English - Project Pokemon Forums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300" y="302713"/>
            <a:ext cx="2605575" cy="26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 descr="Top Pink Sparkles Stickers for Android &amp; iOS | Gfycat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4775" y="2361700"/>
            <a:ext cx="1133350" cy="1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 descr="Top Pink Sparkles Stickers for Android &amp; iOS | Gfycat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89325" y="2005075"/>
            <a:ext cx="1382000" cy="13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Project</a:t>
            </a:r>
            <a:r>
              <a:rPr lang="en-GB"/>
              <a:t> </a:t>
            </a: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311700" y="1494300"/>
            <a:ext cx="2873174" cy="2568925"/>
            <a:chOff x="311700" y="1494300"/>
            <a:chExt cx="2873174" cy="2568925"/>
          </a:xfrm>
        </p:grpSpPr>
        <p:pic>
          <p:nvPicPr>
            <p:cNvPr id="78" name="Google Shape;7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94300"/>
              <a:ext cx="2873174" cy="215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5"/>
            <p:cNvSpPr txBox="1"/>
            <p:nvPr/>
          </p:nvSpPr>
          <p:spPr>
            <a:xfrm>
              <a:off x="393025" y="3561625"/>
              <a:ext cx="2710500" cy="5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rPr>
                <a:t>Understand what factors can influence a students performance on a standardized test</a:t>
              </a:r>
              <a:endParaRPr sz="1100"/>
            </a:p>
          </p:txBody>
        </p:sp>
        <p:sp>
          <p:nvSpPr>
            <p:cNvPr id="80" name="Google Shape;80;p15"/>
            <p:cNvSpPr txBox="1"/>
            <p:nvPr/>
          </p:nvSpPr>
          <p:spPr>
            <a:xfrm>
              <a:off x="1218200" y="3200750"/>
              <a:ext cx="12978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>
                  <a:solidFill>
                    <a:srgbClr val="2ECC71"/>
                  </a:solidFill>
                  <a:latin typeface="Lato"/>
                  <a:ea typeface="Lato"/>
                  <a:cs typeface="Lato"/>
                  <a:sym typeface="Lato"/>
                </a:rPr>
                <a:t>Purpose</a:t>
              </a:r>
              <a:endParaRPr sz="1800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>
            <a:off x="3595475" y="1674000"/>
            <a:ext cx="2208625" cy="2474525"/>
            <a:chOff x="3595475" y="1674000"/>
            <a:chExt cx="2208625" cy="2474525"/>
          </a:xfrm>
        </p:grpSpPr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/>
            </a:blip>
            <a:srcRect b="28397"/>
            <a:stretch/>
          </p:blipFill>
          <p:spPr>
            <a:xfrm>
              <a:off x="3595475" y="1674000"/>
              <a:ext cx="2105125" cy="1255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5"/>
            <p:cNvSpPr txBox="1"/>
            <p:nvPr/>
          </p:nvSpPr>
          <p:spPr>
            <a:xfrm>
              <a:off x="3923100" y="3200750"/>
              <a:ext cx="16026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>
                  <a:solidFill>
                    <a:srgbClr val="2ECC71"/>
                  </a:solidFill>
                  <a:latin typeface="Lato"/>
                  <a:ea typeface="Lato"/>
                  <a:cs typeface="Lato"/>
                  <a:sym typeface="Lato"/>
                </a:rPr>
                <a:t>Target Audience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3644700" y="3575825"/>
              <a:ext cx="2159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rPr>
                <a:t>Parents and school representatives to provide better ed. programs</a:t>
              </a:r>
              <a:endParaRPr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5" name="Google Shape;85;p15"/>
          <p:cNvGrpSpPr/>
          <p:nvPr/>
        </p:nvGrpSpPr>
        <p:grpSpPr>
          <a:xfrm>
            <a:off x="6292000" y="1602750"/>
            <a:ext cx="2023344" cy="2545775"/>
            <a:chOff x="6292000" y="1602750"/>
            <a:chExt cx="2023344" cy="2545775"/>
          </a:xfrm>
        </p:grpSpPr>
        <p:sp>
          <p:nvSpPr>
            <p:cNvPr id="86" name="Google Shape;86;p15"/>
            <p:cNvSpPr txBox="1"/>
            <p:nvPr/>
          </p:nvSpPr>
          <p:spPr>
            <a:xfrm>
              <a:off x="6602813" y="3575825"/>
              <a:ext cx="1497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rPr>
                <a:t>Data set is used from Kaggle</a:t>
              </a:r>
              <a:endParaRPr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6589950" y="3200750"/>
              <a:ext cx="16026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>
                  <a:solidFill>
                    <a:srgbClr val="2ECC71"/>
                  </a:solidFill>
                  <a:latin typeface="Lato"/>
                  <a:ea typeface="Lato"/>
                  <a:cs typeface="Lato"/>
                  <a:sym typeface="Lato"/>
                </a:rPr>
                <a:t>Data Source</a:t>
              </a:r>
              <a:endParaRPr sz="1800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88" name="Google Shape;8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2000" y="1602750"/>
              <a:ext cx="2023344" cy="15175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Main Problems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359600" y="2734475"/>
            <a:ext cx="41583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3.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Predict the overall test score from inputted variables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125" y="1597608"/>
            <a:ext cx="3044175" cy="19482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52500" y="1517150"/>
            <a:ext cx="54396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Is there a correlation between test prep and a higher total score?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Total score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GB" sz="13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reading + math + writing 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359600" y="2235050"/>
            <a:ext cx="51252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2. 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Which variable highly contributes to students exam performance?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175" y="-112775"/>
            <a:ext cx="5520000" cy="56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06275" y="2126475"/>
            <a:ext cx="46371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 </a:t>
            </a:r>
            <a:endParaRPr sz="25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ECC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we analyzed our data</a:t>
            </a:r>
            <a:endParaRPr sz="1800" b="1">
              <a:solidFill>
                <a:srgbClr val="2ECC7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" flipH="1">
            <a:off x="0" y="3590425"/>
            <a:ext cx="1270666" cy="15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 descr="Trakr Animatef Icons by Lena Novacovschi on Dribbble"/>
          <p:cNvPicPr preferRelativeResize="0"/>
          <p:nvPr/>
        </p:nvPicPr>
        <p:blipFill rotWithShape="1">
          <a:blip r:embed="rId5">
            <a:alphaModFix/>
          </a:blip>
          <a:srcRect l="25107" t="19725" r="22684" b="22087"/>
          <a:stretch/>
        </p:blipFill>
        <p:spPr>
          <a:xfrm>
            <a:off x="5294800" y="1034375"/>
            <a:ext cx="3678449" cy="307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972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Used Kaggle dataset and made questions on what to do with this data 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Do we predict each score? Or do we aggregate? 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Decided to</a:t>
            </a:r>
            <a:r>
              <a:rPr lang="en-GB" sz="1300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sum up all the scores 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 that we cover all the variables and see its effect across all the provided variables 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48700" y="48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 </a:t>
            </a:r>
            <a:endParaRPr/>
          </a:p>
        </p:txBody>
      </p:sp>
      <p:grpSp>
        <p:nvGrpSpPr>
          <p:cNvPr id="112" name="Google Shape;112;p18"/>
          <p:cNvGrpSpPr/>
          <p:nvPr/>
        </p:nvGrpSpPr>
        <p:grpSpPr>
          <a:xfrm>
            <a:off x="6329800" y="2866350"/>
            <a:ext cx="1767200" cy="2062200"/>
            <a:chOff x="6329800" y="2866350"/>
            <a:chExt cx="1767200" cy="2062200"/>
          </a:xfrm>
        </p:grpSpPr>
        <p:pic>
          <p:nvPicPr>
            <p:cNvPr id="113" name="Google Shape;113;p18"/>
            <p:cNvPicPr preferRelativeResize="0"/>
            <p:nvPr/>
          </p:nvPicPr>
          <p:blipFill rotWithShape="1">
            <a:blip r:embed="rId3">
              <a:alphaModFix/>
            </a:blip>
            <a:srcRect l="37456" t="22309" r="58275" b="62699"/>
            <a:stretch/>
          </p:blipFill>
          <p:spPr>
            <a:xfrm>
              <a:off x="6831450" y="2866350"/>
              <a:ext cx="652901" cy="124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8"/>
            <p:cNvSpPr txBox="1"/>
            <p:nvPr/>
          </p:nvSpPr>
          <p:spPr>
            <a:xfrm>
              <a:off x="6408900" y="4164150"/>
              <a:ext cx="1688100" cy="7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586FFD"/>
                  </a:solidFill>
                  <a:latin typeface="Lato"/>
                  <a:ea typeface="Lato"/>
                  <a:cs typeface="Lato"/>
                  <a:sym typeface="Lato"/>
                </a:rPr>
                <a:t>Added overall score </a:t>
              </a:r>
              <a:endParaRPr sz="12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solidFill>
                    <a:srgbClr val="586FFD"/>
                  </a:solidFill>
                  <a:latin typeface="Lato"/>
                  <a:ea typeface="Lato"/>
                  <a:cs typeface="Lato"/>
                  <a:sym typeface="Lato"/>
                </a:rPr>
                <a:t>(math+ reading + writing)</a:t>
              </a:r>
              <a:endParaRPr sz="9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6329800" y="3336100"/>
              <a:ext cx="231000" cy="238800"/>
            </a:xfrm>
            <a:prstGeom prst="mathPlus">
              <a:avLst>
                <a:gd name="adj1" fmla="val 23520"/>
              </a:avLst>
            </a:prstGeom>
            <a:solidFill>
              <a:srgbClr val="586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86FFD"/>
                </a:solidFill>
              </a:endParaRPr>
            </a:p>
          </p:txBody>
        </p:sp>
      </p:grpSp>
      <p:grpSp>
        <p:nvGrpSpPr>
          <p:cNvPr id="116" name="Google Shape;116;p18"/>
          <p:cNvGrpSpPr/>
          <p:nvPr/>
        </p:nvGrpSpPr>
        <p:grpSpPr>
          <a:xfrm>
            <a:off x="447075" y="2866350"/>
            <a:ext cx="5612074" cy="1695900"/>
            <a:chOff x="447075" y="2866350"/>
            <a:chExt cx="5612074" cy="1695900"/>
          </a:xfrm>
        </p:grpSpPr>
        <p:pic>
          <p:nvPicPr>
            <p:cNvPr id="117" name="Google Shape;117;p18"/>
            <p:cNvPicPr preferRelativeResize="0"/>
            <p:nvPr/>
          </p:nvPicPr>
          <p:blipFill rotWithShape="1">
            <a:blip r:embed="rId3">
              <a:alphaModFix/>
            </a:blip>
            <a:srcRect l="715" t="22309" r="62594" b="62699"/>
            <a:stretch/>
          </p:blipFill>
          <p:spPr>
            <a:xfrm>
              <a:off x="447075" y="2866350"/>
              <a:ext cx="5612074" cy="124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8"/>
            <p:cNvSpPr txBox="1"/>
            <p:nvPr/>
          </p:nvSpPr>
          <p:spPr>
            <a:xfrm>
              <a:off x="1600375" y="4164150"/>
              <a:ext cx="3662700" cy="39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586FFD"/>
                  </a:solidFill>
                  <a:latin typeface="Lato"/>
                  <a:ea typeface="Lato"/>
                  <a:cs typeface="Lato"/>
                  <a:sym typeface="Lato"/>
                </a:rPr>
                <a:t>Original data file with categorical variables</a:t>
              </a:r>
              <a:endParaRPr sz="12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586FFD"/>
                  </a:solidFill>
                  <a:latin typeface="Lato"/>
                  <a:ea typeface="Lato"/>
                  <a:cs typeface="Lato"/>
                  <a:sym typeface="Lato"/>
                </a:rPr>
                <a:t> and 3 exam scores</a:t>
              </a:r>
              <a:endParaRPr sz="12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9" name="Google Shape;119;p18"/>
          <p:cNvSpPr/>
          <p:nvPr/>
        </p:nvSpPr>
        <p:spPr>
          <a:xfrm>
            <a:off x="4936550" y="2811625"/>
            <a:ext cx="1122600" cy="1385400"/>
          </a:xfrm>
          <a:prstGeom prst="rect">
            <a:avLst/>
          </a:prstGeom>
          <a:solidFill>
            <a:srgbClr val="EEEEEE">
              <a:alpha val="0"/>
            </a:srgbClr>
          </a:solidFill>
          <a:ln w="19050" cap="flat" cmpd="sng">
            <a:solidFill>
              <a:srgbClr val="586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Boxplot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0" y="1050900"/>
            <a:ext cx="1854672" cy="31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674" y="1057127"/>
            <a:ext cx="1854672" cy="308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343" y="1073359"/>
            <a:ext cx="1854672" cy="307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4589" y="1063132"/>
            <a:ext cx="1854671" cy="30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6328" y="1064619"/>
            <a:ext cx="1854672" cy="307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175" y="-112775"/>
            <a:ext cx="5520000" cy="56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306275" y="2126475"/>
            <a:ext cx="46371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Mining Methods </a:t>
            </a:r>
            <a:endParaRPr sz="25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ECC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methods we chose</a:t>
            </a:r>
            <a:endParaRPr sz="1800" b="1">
              <a:solidFill>
                <a:srgbClr val="2ECC7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384825" y="1758750"/>
            <a:ext cx="36144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2000"/>
              <a:buFont typeface="Helvetica Neue"/>
              <a:buAutoNum type="arabicPeriod"/>
            </a:pPr>
            <a:r>
              <a:rPr lang="en-GB" sz="20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Regression</a:t>
            </a:r>
            <a:endParaRPr sz="2000" b="1">
              <a:solidFill>
                <a:srgbClr val="586FF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2000"/>
              <a:buFont typeface="Helvetica Neue"/>
              <a:buAutoNum type="arabicPeriod"/>
            </a:pPr>
            <a:r>
              <a:rPr lang="en-GB" sz="20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 Tree</a:t>
            </a:r>
            <a:endParaRPr sz="2000" b="1">
              <a:solidFill>
                <a:srgbClr val="586FF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2000"/>
              <a:buFont typeface="Helvetica Neue"/>
              <a:buAutoNum type="arabicPeriod"/>
            </a:pPr>
            <a:r>
              <a:rPr lang="en-GB" sz="20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Forest</a:t>
            </a:r>
            <a:endParaRPr sz="2000" b="1">
              <a:solidFill>
                <a:srgbClr val="586FF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586FF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000" y="3599100"/>
            <a:ext cx="1452925" cy="15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119100" y="175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586FF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Regression 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288400" y="1040950"/>
            <a:ext cx="8174400" cy="3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Used </a:t>
            </a:r>
            <a:r>
              <a:rPr lang="en-GB" sz="1600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70% </a:t>
            </a:r>
            <a:r>
              <a:rPr lang="en-GB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of the data for</a:t>
            </a:r>
            <a:r>
              <a:rPr lang="en-GB" sz="16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6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r>
              <a:rPr lang="en-GB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and the</a:t>
            </a:r>
            <a:r>
              <a:rPr lang="en-GB" sz="16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600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30% </a:t>
            </a:r>
            <a:r>
              <a:rPr lang="en-GB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GB" sz="1600" b="1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  <a:endParaRPr sz="1600" b="1">
              <a:solidFill>
                <a:srgbClr val="2ECC7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6FFD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Used the</a:t>
            </a:r>
            <a:r>
              <a:rPr lang="en-GB" sz="16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600" b="1">
                <a:solidFill>
                  <a:srgbClr val="586FFD"/>
                </a:solidFill>
                <a:latin typeface="Lato"/>
                <a:ea typeface="Lato"/>
                <a:cs typeface="Lato"/>
                <a:sym typeface="Lato"/>
              </a:rPr>
              <a:t>overallscore</a:t>
            </a:r>
            <a:r>
              <a:rPr lang="en-GB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as the response variable for the linear model 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Helvetica Neue"/>
              <a:buChar char="-"/>
            </a:pP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t="25293" r="39426" b="16668"/>
          <a:stretch/>
        </p:blipFill>
        <p:spPr>
          <a:xfrm>
            <a:off x="288400" y="1974400"/>
            <a:ext cx="5539051" cy="298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</Words>
  <Application>Microsoft Office PowerPoint</Application>
  <PresentationFormat>On-screen Show (16:9)</PresentationFormat>
  <Paragraphs>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Helvetica Neue</vt:lpstr>
      <vt:lpstr>Lato</vt:lpstr>
      <vt:lpstr>Roboto</vt:lpstr>
      <vt:lpstr>Times New Roman</vt:lpstr>
      <vt:lpstr>Simple Light</vt:lpstr>
      <vt:lpstr>PowerPoint Presentation</vt:lpstr>
      <vt:lpstr>PowerPoint Presentation</vt:lpstr>
      <vt:lpstr>Our Project </vt:lpstr>
      <vt:lpstr>Three Main Problems</vt:lpstr>
      <vt:lpstr>PowerPoint Presentation</vt:lpstr>
      <vt:lpstr>Exploratory Data Analysis </vt:lpstr>
      <vt:lpstr>Boxplot</vt:lpstr>
      <vt:lpstr>PowerPoint Presentation</vt:lpstr>
      <vt:lpstr>Linear Regression </vt:lpstr>
      <vt:lpstr>Stepwise Forward Selection </vt:lpstr>
      <vt:lpstr>Linear Regression with Plot  </vt:lpstr>
      <vt:lpstr>Regression Tree </vt:lpstr>
      <vt:lpstr>Regression Tree </vt:lpstr>
      <vt:lpstr>Regression Tree </vt:lpstr>
      <vt:lpstr>Two Ensemble Algorithms: Bagging</vt:lpstr>
      <vt:lpstr>Two Ensemble Algorithms: Random Forest</vt:lpstr>
      <vt:lpstr>Importance of Each Variable</vt:lpstr>
      <vt:lpstr>PowerPoint Presentation</vt:lpstr>
      <vt:lpstr>Final Model &amp;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Jennifer Fajardo</cp:lastModifiedBy>
  <cp:revision>1</cp:revision>
  <dcterms:modified xsi:type="dcterms:W3CDTF">2020-05-22T00:48:06Z</dcterms:modified>
</cp:coreProperties>
</file>